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 showGuides="1">
      <p:cViewPr>
        <p:scale>
          <a:sx n="100" d="100"/>
          <a:sy n="100" d="100"/>
        </p:scale>
        <p:origin x="691" y="-16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6.21\&#1050;&#1088;&#1072;&#1089;&#1086;&#1090;&#1072;%202021%20-%205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6.17749646001304E-4"/>
          <c:y val="3.178471704603563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62325662151568"/>
          <c:y val="0.50238626058950575"/>
          <c:w val="0.6021333665323414"/>
          <c:h val="0.408444352121640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01.06.2021г.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12.8</c:v>
                </c:pt>
                <c:pt idx="1">
                  <c:v>12.8</c:v>
                </c:pt>
                <c:pt idx="2">
                  <c:v>11.9085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DF-450F-900E-16A2ACE8B9C6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01.06.2021г.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DF-450F-900E-16A2ACE8B9C6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01.06.2021г.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DF-450F-900E-16A2ACE8B9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52507824"/>
        <c:axId val="252508208"/>
      </c:barChart>
      <c:catAx>
        <c:axId val="2525078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2508208"/>
        <c:crosses val="autoZero"/>
        <c:auto val="1"/>
        <c:lblAlgn val="ctr"/>
        <c:lblOffset val="100"/>
        <c:noMultiLvlLbl val="0"/>
      </c:catAx>
      <c:valAx>
        <c:axId val="252508208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2525078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2580011672281304E-2"/>
          <c:y val="0.30248356981177627"/>
          <c:w val="0.55208563691983648"/>
          <c:h val="0.197842830794888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0.17387822229021649"/>
          <c:y val="8.976207043636734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923939927076163"/>
          <c:y val="0.45937047103529949"/>
          <c:w val="0.62514011066064923"/>
          <c:h val="0.4239388373974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01.06.2021г.</c:v>
                </c:pt>
              </c:strCache>
            </c:strRef>
          </c:cat>
          <c:val>
            <c:numRef>
              <c:f>'Осн параметры'!$B$10:$B$12</c:f>
              <c:numCache>
                <c:formatCode>#\ ##0.0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6-4F03-97F0-B61570BC7358}"/>
            </c:ext>
          </c:extLst>
        </c:ser>
        <c:ser>
          <c:idx val="1"/>
          <c:order val="1"/>
          <c:tx>
            <c:strRef>
              <c:f>'Осн параметры'!$C$9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01.06.2021г.</c:v>
                </c:pt>
              </c:strCache>
            </c:strRef>
          </c:cat>
          <c:val>
            <c:numRef>
              <c:f>'Осн параметры'!$C$10:$C$12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66-4F03-97F0-B61570BC73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95841576"/>
        <c:axId val="495841960"/>
      </c:barChart>
      <c:catAx>
        <c:axId val="4958415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495841960"/>
        <c:crosses val="autoZero"/>
        <c:auto val="1"/>
        <c:lblAlgn val="ctr"/>
        <c:lblOffset val="100"/>
        <c:noMultiLvlLbl val="0"/>
      </c:catAx>
      <c:valAx>
        <c:axId val="49584196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49584157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69896047882661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D-4183-90AB-610A1DF202AA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D-4183-90AB-610A1DF20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95963584"/>
        <c:axId val="495789160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441323837355126E-2"/>
                  <c:y val="-5.2039194525586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5D-4183-90AB-610A1DF202AA}"/>
                </c:ext>
              </c:extLst>
            </c:dLbl>
            <c:dLbl>
              <c:idx val="1"/>
              <c:layout>
                <c:manualLayout>
                  <c:x val="-2.2649337089727661E-2"/>
                  <c:y val="-5.69092162566269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5D-4183-90AB-610A1DF202AA}"/>
                </c:ext>
              </c:extLst>
            </c:dLbl>
            <c:dLbl>
              <c:idx val="3"/>
              <c:layout>
                <c:manualLayout>
                  <c:x val="-1.5241540821623833E-2"/>
                  <c:y val="-3.99213905083801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5D-4183-90AB-610A1DF202AA}"/>
                </c:ext>
              </c:extLst>
            </c:dLbl>
            <c:dLbl>
              <c:idx val="9"/>
              <c:layout>
                <c:manualLayout>
                  <c:x val="-6.4836736836579353E-2"/>
                  <c:y val="4.8415303382503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5D-4183-90AB-610A1DF202AA}"/>
                </c:ext>
              </c:extLst>
            </c:dLbl>
            <c:dLbl>
              <c:idx val="11"/>
              <c:layout>
                <c:manualLayout>
                  <c:x val="-5.7428940568475452E-2"/>
                  <c:y val="5.521043368180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5D-4183-90AB-610A1DF20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5D-4183-90AB-610A1DF202AA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88265934053E-2"/>
                  <c:y val="3.721912235274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5D-4183-90AB-610A1DF20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конс'!$B$5:$F$5</c:f>
              <c:numCache>
                <c:formatCode>0.0</c:formatCode>
                <c:ptCount val="5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05D-4183-90AB-610A1DF20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377496"/>
        <c:axId val="495377880"/>
      </c:lineChart>
      <c:catAx>
        <c:axId val="49596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5789160"/>
        <c:crosses val="autoZero"/>
        <c:auto val="1"/>
        <c:lblAlgn val="ctr"/>
        <c:lblOffset val="100"/>
        <c:noMultiLvlLbl val="0"/>
      </c:catAx>
      <c:valAx>
        <c:axId val="49578916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95963584"/>
        <c:crosses val="autoZero"/>
        <c:crossBetween val="between"/>
      </c:valAx>
      <c:catAx>
        <c:axId val="495377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5377880"/>
        <c:crosses val="autoZero"/>
        <c:auto val="1"/>
        <c:lblAlgn val="ctr"/>
        <c:lblOffset val="100"/>
        <c:noMultiLvlLbl val="0"/>
      </c:catAx>
      <c:valAx>
        <c:axId val="495377880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9537749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6317339665291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9C-45A0-9AD8-FE7512093A97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9C-45A0-9AD8-FE7512093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95945896"/>
        <c:axId val="49594628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C-45A0-9AD8-FE7512093A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9C-45A0-9AD8-FE7512093A97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9C-45A0-9AD8-FE7512093A9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9C-45A0-9AD8-FE7512093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946680"/>
        <c:axId val="495947072"/>
      </c:lineChart>
      <c:catAx>
        <c:axId val="49594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95946288"/>
        <c:crosses val="autoZero"/>
        <c:auto val="1"/>
        <c:lblAlgn val="ctr"/>
        <c:lblOffset val="100"/>
        <c:noMultiLvlLbl val="0"/>
      </c:catAx>
      <c:valAx>
        <c:axId val="4959462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495945896"/>
        <c:crosses val="autoZero"/>
        <c:crossBetween val="between"/>
      </c:valAx>
      <c:catAx>
        <c:axId val="495946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5947072"/>
        <c:crosses val="autoZero"/>
        <c:auto val="1"/>
        <c:lblAlgn val="ctr"/>
        <c:lblOffset val="100"/>
        <c:noMultiLvlLbl val="0"/>
      </c:catAx>
      <c:valAx>
        <c:axId val="495947072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9594668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140.63357440558445</c:v>
                </c:pt>
                <c:pt idx="1">
                  <c:v>114.54081906749047</c:v>
                </c:pt>
                <c:pt idx="2">
                  <c:v>113.00250618092366</c:v>
                </c:pt>
                <c:pt idx="3">
                  <c:v>136.29194657131168</c:v>
                </c:pt>
                <c:pt idx="4">
                  <c:v>103.84522355757278</c:v>
                </c:pt>
                <c:pt idx="5">
                  <c:v>148.40909817001958</c:v>
                </c:pt>
                <c:pt idx="6">
                  <c:v>100.49168260115799</c:v>
                </c:pt>
                <c:pt idx="7">
                  <c:v>104.19060799781033</c:v>
                </c:pt>
                <c:pt idx="8">
                  <c:v>104.6039302387054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A-4254-B166-0EF2ACFFBB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0748312"/>
        <c:axId val="252318320"/>
      </c:barChart>
      <c:catAx>
        <c:axId val="2507483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2318320"/>
        <c:crosses val="autoZero"/>
        <c:auto val="1"/>
        <c:lblAlgn val="ctr"/>
        <c:lblOffset val="100"/>
        <c:noMultiLvlLbl val="0"/>
      </c:catAx>
      <c:valAx>
        <c:axId val="25231832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50748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</a:t>
            </a:r>
            <a:r>
              <a:rPr lang="ru-RU" sz="1400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155831345043514"/>
          <c:y val="0.21522936220758984"/>
          <c:w val="0.39564534387752964"/>
          <c:h val="0.7322641664892922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175.44597078999999</c:v>
                </c:pt>
                <c:pt idx="1">
                  <c:v>70.581667390000007</c:v>
                </c:pt>
                <c:pt idx="2">
                  <c:v>28.467956870000002</c:v>
                </c:pt>
                <c:pt idx="3">
                  <c:v>23.053409599999998</c:v>
                </c:pt>
                <c:pt idx="4">
                  <c:v>15.392422010000002</c:v>
                </c:pt>
                <c:pt idx="5">
                  <c:v>562.12696973000004</c:v>
                </c:pt>
                <c:pt idx="6" formatCode="0.0">
                  <c:v>23.098964559999995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19-4A14-AA7C-1727EBF84D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88868922005309"/>
          <c:y val="0.24808332703940458"/>
          <c:w val="0.41697882955933885"/>
          <c:h val="0.687824337592606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102780195490573E-2"/>
          <c:y val="0.20849629873122968"/>
          <c:w val="0.42843300849319776"/>
          <c:h val="0.7726949019636650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132.89749813</c:v>
                </c:pt>
                <c:pt idx="1">
                  <c:v>49.863975420000003</c:v>
                </c:pt>
                <c:pt idx="2">
                  <c:v>16.425557870000002</c:v>
                </c:pt>
                <c:pt idx="3">
                  <c:v>509.20962601000002</c:v>
                </c:pt>
                <c:pt idx="4" formatCode="0.0">
                  <c:v>17.659547059999998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25-4A3D-9B5B-51101F4FA8E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476618963620537"/>
          <c:y val="0.26810077441083624"/>
          <c:w val="0.4548886695863858"/>
          <c:h val="0.6046648290401309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2,5%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65,1%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8,6 %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4,9%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874,2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28.06.2021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28.06.2021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616239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5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2 570,2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898,4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832,2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336,3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40,4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1 738,0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562,1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32,3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2 703,9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874,2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-133,7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-18,1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53029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5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2 050,3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726,0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500,4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216,8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1 549,9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509,2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2 147,0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707,7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-96,7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-18,9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3390898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312095"/>
              </p:ext>
            </p:extLst>
          </p:nvPr>
        </p:nvGraphicFramePr>
        <p:xfrm>
          <a:off x="167035" y="6308036"/>
          <a:ext cx="4642709" cy="2700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113913"/>
              </p:ext>
            </p:extLst>
          </p:nvPr>
        </p:nvGraphicFramePr>
        <p:xfrm>
          <a:off x="2987040" y="6364224"/>
          <a:ext cx="3921900" cy="2829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консолидированный 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районный бюджет</a:t>
            </a:r>
            <a:endParaRPr lang="ru-RU" sz="1600" b="0" strike="noStrike" spc="-1" dirty="0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2538886"/>
              </p:ext>
            </p:extLst>
          </p:nvPr>
        </p:nvGraphicFramePr>
        <p:xfrm>
          <a:off x="26640" y="1076447"/>
          <a:ext cx="6857640" cy="373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26900"/>
              </p:ext>
            </p:extLst>
          </p:nvPr>
        </p:nvGraphicFramePr>
        <p:xfrm>
          <a:off x="26640" y="5197099"/>
          <a:ext cx="6830640" cy="3946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500" y="392269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01" y="6730094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74126"/>
              </p:ext>
            </p:extLst>
          </p:nvPr>
        </p:nvGraphicFramePr>
        <p:xfrm>
          <a:off x="5490101" y="4173279"/>
          <a:ext cx="965200" cy="1952769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223072003"/>
                    </a:ext>
                  </a:extLst>
                </a:gridCol>
              </a:tblGrid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175,4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40556098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691106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4745973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013408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5070556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57898619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977870"/>
              </p:ext>
            </p:extLst>
          </p:nvPr>
        </p:nvGraphicFramePr>
        <p:xfrm>
          <a:off x="5377616" y="7086139"/>
          <a:ext cx="965200" cy="1547322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112862322"/>
                    </a:ext>
                  </a:extLst>
                </a:gridCol>
              </a:tblGrid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669563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609958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9746963"/>
                  </a:ext>
                </a:extLst>
              </a:tr>
              <a:tr h="29906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509,2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70089494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9602489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541671"/>
              </p:ext>
            </p:extLst>
          </p:nvPr>
        </p:nvGraphicFramePr>
        <p:xfrm>
          <a:off x="26639" y="703441"/>
          <a:ext cx="6830641" cy="272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745332"/>
              </p:ext>
            </p:extLst>
          </p:nvPr>
        </p:nvGraphicFramePr>
        <p:xfrm>
          <a:off x="185351" y="3426156"/>
          <a:ext cx="5391149" cy="2912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8" name="CustomShape 9"/>
          <p:cNvSpPr/>
          <p:nvPr/>
        </p:nvSpPr>
        <p:spPr>
          <a:xfrm>
            <a:off x="1385036" y="4905617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898,2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950114"/>
              </p:ext>
            </p:extLst>
          </p:nvPr>
        </p:nvGraphicFramePr>
        <p:xfrm>
          <a:off x="387742" y="6304179"/>
          <a:ext cx="4910518" cy="272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3" name="CustomShape 4"/>
          <p:cNvSpPr/>
          <p:nvPr/>
        </p:nvSpPr>
        <p:spPr>
          <a:xfrm>
            <a:off x="1385036" y="7672332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726,1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199071421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2021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май 2021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latin typeface="Times New Roman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2 703,9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179033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январь-май 2021 года муниципальные программы Новокубанского района исполнены в сумме 800,6 млн. руб., что составляет 32,1 %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951445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май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5863</TotalTime>
  <Words>645</Words>
  <Application>Microsoft Office PowerPoint</Application>
  <PresentationFormat>Экран (4:3)</PresentationFormat>
  <Paragraphs>267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592</cp:revision>
  <cp:lastPrinted>2021-06-28T07:36:31Z</cp:lastPrinted>
  <dcterms:modified xsi:type="dcterms:W3CDTF">2021-06-28T09:30:03Z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